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6E6"/>
    <a:srgbClr val="FF9933"/>
    <a:srgbClr val="D6DCE5"/>
    <a:srgbClr val="CC0000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167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23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95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570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103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182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862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654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334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751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727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106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24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6636E57-1DE6-4B2D-9FF8-ECDE45FE53E1}"/>
              </a:ext>
            </a:extLst>
          </p:cNvPr>
          <p:cNvSpPr txBox="1"/>
          <p:nvPr/>
        </p:nvSpPr>
        <p:spPr>
          <a:xfrm>
            <a:off x="470106" y="1962253"/>
            <a:ext cx="578154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　端末を使うときの健康面でのポイントを、本人の習慣として身に</a:t>
            </a:r>
            <a:endParaRPr kumimoji="1" lang="en-US" altLang="ja-JP" sz="14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つけられるよう、学校でも指導しますが、特に低年齢のお子さま</a:t>
            </a:r>
            <a:endParaRPr kumimoji="1" lang="en-US" altLang="ja-JP" sz="14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の場合などは、保護者の方にも気にかけていただけると効果的です。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3BD96FC2-EA37-484C-A78C-F3248B116EE1}"/>
              </a:ext>
            </a:extLst>
          </p:cNvPr>
          <p:cNvSpPr/>
          <p:nvPr/>
        </p:nvSpPr>
        <p:spPr>
          <a:xfrm>
            <a:off x="450562" y="3840803"/>
            <a:ext cx="5956876" cy="5665147"/>
          </a:xfrm>
          <a:prstGeom prst="roundRect">
            <a:avLst>
              <a:gd name="adj" fmla="val 5902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CE373883-AEDE-4296-9EF8-BC3415DCF7CB}"/>
              </a:ext>
            </a:extLst>
          </p:cNvPr>
          <p:cNvSpPr/>
          <p:nvPr/>
        </p:nvSpPr>
        <p:spPr>
          <a:xfrm>
            <a:off x="0" y="0"/>
            <a:ext cx="6858000" cy="1295399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FB104171-B36F-49BB-BA7D-DA8122882F7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8071" y="1886609"/>
            <a:ext cx="859909" cy="938679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0E7CC73-19F7-434E-9FF0-9172009B2859}"/>
              </a:ext>
            </a:extLst>
          </p:cNvPr>
          <p:cNvSpPr/>
          <p:nvPr/>
        </p:nvSpPr>
        <p:spPr>
          <a:xfrm>
            <a:off x="5937885" y="114300"/>
            <a:ext cx="760095" cy="14478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FF17B25-1C7C-45EC-8EE9-E648F1588255}"/>
              </a:ext>
            </a:extLst>
          </p:cNvPr>
          <p:cNvSpPr txBox="1"/>
          <p:nvPr/>
        </p:nvSpPr>
        <p:spPr>
          <a:xfrm>
            <a:off x="5980677" y="81825"/>
            <a:ext cx="696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8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保 護 者 用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E56DF75-8B2E-4463-BC5D-19B179A8A8C1}"/>
              </a:ext>
            </a:extLst>
          </p:cNvPr>
          <p:cNvSpPr txBox="1"/>
          <p:nvPr/>
        </p:nvSpPr>
        <p:spPr>
          <a:xfrm>
            <a:off x="451962" y="288835"/>
            <a:ext cx="5955476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ja-JP" altLang="en-US" sz="25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－１人１台端末の時代となりました－</a:t>
            </a:r>
          </a:p>
          <a:p>
            <a:pPr algn="ctr">
              <a:spcBef>
                <a:spcPts val="600"/>
              </a:spcBef>
            </a:pPr>
            <a:r>
              <a:rPr kumimoji="1" lang="ja-JP" altLang="en-US" sz="25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ご家庭で気をつけていただきたいこと①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F187634-9681-42E1-BD0A-88B1EB9E8048}"/>
              </a:ext>
            </a:extLst>
          </p:cNvPr>
          <p:cNvSpPr txBox="1"/>
          <p:nvPr/>
        </p:nvSpPr>
        <p:spPr>
          <a:xfrm>
            <a:off x="335225" y="1502600"/>
            <a:ext cx="61093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□　端末を使うときの健康面の注意点について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601707D-3898-4622-AD8C-7717759D205C}"/>
              </a:ext>
            </a:extLst>
          </p:cNvPr>
          <p:cNvSpPr txBox="1"/>
          <p:nvPr/>
        </p:nvSpPr>
        <p:spPr>
          <a:xfrm>
            <a:off x="513648" y="4698961"/>
            <a:ext cx="48494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① </a:t>
            </a:r>
            <a:r>
              <a:rPr kumimoji="1" lang="ja-JP" altLang="en-US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目を、画面から</a:t>
            </a:r>
            <a:r>
              <a:rPr kumimoji="1" lang="en-US" altLang="ja-JP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30cm</a:t>
            </a:r>
            <a:r>
              <a:rPr kumimoji="1" lang="ja-JP" altLang="en-US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以上、離して使う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35CECD2-A016-4E51-9D9B-B03810C90649}"/>
              </a:ext>
            </a:extLst>
          </p:cNvPr>
          <p:cNvSpPr txBox="1"/>
          <p:nvPr/>
        </p:nvSpPr>
        <p:spPr>
          <a:xfrm>
            <a:off x="729804" y="5054505"/>
            <a:ext cx="5955476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☞そのためには、良い姿勢を保つことが重要です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。お子</a:t>
            </a:r>
            <a:r>
              <a:rPr kumimoji="1" lang="ja-JP" altLang="en-US" sz="14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さまの成長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に</a:t>
            </a:r>
            <a:endParaRPr kumimoji="1" lang="en-US" altLang="ja-JP" sz="1400" dirty="0" smtClean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応じて、机と椅子の高さを正しく合わせることも必要です。</a:t>
            </a:r>
            <a:endParaRPr kumimoji="1" lang="ja-JP" altLang="en-US" sz="1400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06FD351-95C8-40DA-B35D-C1CC2DB9D602}"/>
              </a:ext>
            </a:extLst>
          </p:cNvPr>
          <p:cNvSpPr txBox="1"/>
          <p:nvPr/>
        </p:nvSpPr>
        <p:spPr>
          <a:xfrm>
            <a:off x="513648" y="5912874"/>
            <a:ext cx="5774338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0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② </a:t>
            </a:r>
            <a:r>
              <a:rPr kumimoji="1" lang="en-US" altLang="ja-JP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30</a:t>
            </a:r>
            <a:r>
              <a:rPr kumimoji="1" lang="ja-JP" altLang="en-US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分に</a:t>
            </a:r>
            <a:r>
              <a:rPr kumimoji="1" lang="en-US" altLang="ja-JP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1</a:t>
            </a:r>
            <a:r>
              <a:rPr kumimoji="1" lang="ja-JP" altLang="en-US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回は、</a:t>
            </a:r>
            <a:r>
              <a:rPr kumimoji="1" lang="en-US" altLang="ja-JP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20</a:t>
            </a:r>
            <a:r>
              <a:rPr kumimoji="1" lang="ja-JP" altLang="en-US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秒以上画面から目を離して、</a:t>
            </a:r>
            <a:endParaRPr kumimoji="1" lang="en-US" altLang="ja-JP" sz="2000" b="1" u="sng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20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2000" b="1" u="sng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 </a:t>
            </a:r>
            <a:r>
              <a:rPr kumimoji="1" lang="ja-JP" altLang="en-US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遠くを見る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1A9A9DF-FAA5-427E-AF0D-E2C0295A4F6F}"/>
              </a:ext>
            </a:extLst>
          </p:cNvPr>
          <p:cNvSpPr txBox="1"/>
          <p:nvPr/>
        </p:nvSpPr>
        <p:spPr>
          <a:xfrm>
            <a:off x="513648" y="7101031"/>
            <a:ext cx="5987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③ </a:t>
            </a:r>
            <a:r>
              <a:rPr kumimoji="1" lang="ja-JP" altLang="en-US" sz="2000" b="1" u="sng" spc="-1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部屋の明るさに合わせて、画面の明るさを調整する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173BE3C-C5D5-4CFE-9EF0-7355765D1B16}"/>
              </a:ext>
            </a:extLst>
          </p:cNvPr>
          <p:cNvSpPr txBox="1"/>
          <p:nvPr/>
        </p:nvSpPr>
        <p:spPr>
          <a:xfrm>
            <a:off x="729804" y="7497577"/>
            <a:ext cx="5955476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☞一般には、夜に自宅で使用する際には、昼間に学校の教室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で</a:t>
            </a:r>
            <a:endParaRPr kumimoji="1" lang="en-US" altLang="ja-JP" sz="1400" dirty="0" smtClean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使用</a:t>
            </a:r>
            <a:r>
              <a:rPr kumimoji="1" lang="ja-JP" altLang="en-US" sz="14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する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際より</a:t>
            </a:r>
            <a:r>
              <a:rPr kumimoji="1" lang="ja-JP" altLang="en-US" sz="14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も、明るさ（輝度）を下げます。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6975FD6-04F6-4AF3-B624-53E541F866BC}"/>
              </a:ext>
            </a:extLst>
          </p:cNvPr>
          <p:cNvSpPr txBox="1"/>
          <p:nvPr/>
        </p:nvSpPr>
        <p:spPr>
          <a:xfrm>
            <a:off x="729804" y="8170022"/>
            <a:ext cx="5955476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☞画面の反射や画面への映り込みを防止するために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、</a:t>
            </a:r>
            <a:endParaRPr kumimoji="1" lang="en-US" altLang="ja-JP" sz="1400" dirty="0" smtClean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画面</a:t>
            </a:r>
            <a:r>
              <a:rPr kumimoji="1" lang="ja-JP" altLang="en-US" sz="14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の角度も調整します。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5F4E60E6-ED29-4A70-ADA5-798DB5C6D300}"/>
              </a:ext>
            </a:extLst>
          </p:cNvPr>
          <p:cNvSpPr txBox="1"/>
          <p:nvPr/>
        </p:nvSpPr>
        <p:spPr>
          <a:xfrm>
            <a:off x="855218" y="9031695"/>
            <a:ext cx="51475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en-US" altLang="ja-JP" sz="1600" b="1" dirty="0">
                <a:solidFill>
                  <a:srgbClr val="C0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※①</a:t>
            </a:r>
            <a:r>
              <a:rPr kumimoji="1" lang="ja-JP" altLang="en-US" sz="1600" b="1" dirty="0">
                <a:solidFill>
                  <a:srgbClr val="C0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や②は、紙の本や資料を読む場合でも重要です。</a:t>
            </a:r>
          </a:p>
        </p:txBody>
      </p:sp>
      <p:sp>
        <p:nvSpPr>
          <p:cNvPr id="12" name="雲 11">
            <a:extLst>
              <a:ext uri="{FF2B5EF4-FFF2-40B4-BE49-F238E27FC236}">
                <a16:creationId xmlns:a16="http://schemas.microsoft.com/office/drawing/2014/main" id="{AC531D13-0A3E-44CB-8AB0-89792B377472}"/>
              </a:ext>
            </a:extLst>
          </p:cNvPr>
          <p:cNvSpPr/>
          <p:nvPr/>
        </p:nvSpPr>
        <p:spPr>
          <a:xfrm>
            <a:off x="188255" y="3356859"/>
            <a:ext cx="2497795" cy="1087152"/>
          </a:xfrm>
          <a:prstGeom prst="cloud">
            <a:avLst/>
          </a:prstGeom>
          <a:solidFill>
            <a:schemeClr val="bg1"/>
          </a:solidFill>
          <a:ln w="3492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5B1F3DE-1B5C-4BFC-A48D-2CFD76397658}"/>
              </a:ext>
            </a:extLst>
          </p:cNvPr>
          <p:cNvSpPr txBox="1"/>
          <p:nvPr/>
        </p:nvSpPr>
        <p:spPr>
          <a:xfrm rot="21203710">
            <a:off x="604459" y="3561656"/>
            <a:ext cx="18806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32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注意点！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26D0F3EE-3EC8-45D9-9960-F2FF65F400A9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260" y="3083585"/>
            <a:ext cx="2139704" cy="1691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50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A841772F-A4FE-4F5B-9816-AAF20FE1F347}"/>
              </a:ext>
            </a:extLst>
          </p:cNvPr>
          <p:cNvSpPr/>
          <p:nvPr/>
        </p:nvSpPr>
        <p:spPr>
          <a:xfrm>
            <a:off x="483031" y="3295104"/>
            <a:ext cx="5945477" cy="1845856"/>
          </a:xfrm>
          <a:prstGeom prst="roundRect">
            <a:avLst>
              <a:gd name="adj" fmla="val 2593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0F46B42-2FEB-4B39-8CF6-DC762099E589}"/>
              </a:ext>
            </a:extLst>
          </p:cNvPr>
          <p:cNvSpPr/>
          <p:nvPr/>
        </p:nvSpPr>
        <p:spPr>
          <a:xfrm>
            <a:off x="675574" y="3159812"/>
            <a:ext cx="4060826" cy="360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234040A-C005-48D0-A990-EB0D49FE77CA}"/>
              </a:ext>
            </a:extLst>
          </p:cNvPr>
          <p:cNvSpPr/>
          <p:nvPr/>
        </p:nvSpPr>
        <p:spPr>
          <a:xfrm>
            <a:off x="0" y="0"/>
            <a:ext cx="6858000" cy="1295399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4991631-DEC2-487C-9339-7B5E54FE143C}"/>
              </a:ext>
            </a:extLst>
          </p:cNvPr>
          <p:cNvSpPr/>
          <p:nvPr/>
        </p:nvSpPr>
        <p:spPr>
          <a:xfrm>
            <a:off x="0" y="9258300"/>
            <a:ext cx="6858000" cy="6477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EF169B5-1D0E-45BF-97EE-4C6A284061CE}"/>
              </a:ext>
            </a:extLst>
          </p:cNvPr>
          <p:cNvSpPr/>
          <p:nvPr/>
        </p:nvSpPr>
        <p:spPr>
          <a:xfrm>
            <a:off x="469900" y="5218686"/>
            <a:ext cx="5975350" cy="13634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0E7CC73-19F7-434E-9FF0-9172009B2859}"/>
              </a:ext>
            </a:extLst>
          </p:cNvPr>
          <p:cNvSpPr/>
          <p:nvPr/>
        </p:nvSpPr>
        <p:spPr>
          <a:xfrm>
            <a:off x="5937885" y="114300"/>
            <a:ext cx="760095" cy="14478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FF17B25-1C7C-45EC-8EE9-E648F1588255}"/>
              </a:ext>
            </a:extLst>
          </p:cNvPr>
          <p:cNvSpPr txBox="1"/>
          <p:nvPr/>
        </p:nvSpPr>
        <p:spPr>
          <a:xfrm>
            <a:off x="5992700" y="81825"/>
            <a:ext cx="67197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保 護 者 用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E56DF75-8B2E-4463-BC5D-19B179A8A8C1}"/>
              </a:ext>
            </a:extLst>
          </p:cNvPr>
          <p:cNvSpPr txBox="1"/>
          <p:nvPr/>
        </p:nvSpPr>
        <p:spPr>
          <a:xfrm>
            <a:off x="567378" y="498385"/>
            <a:ext cx="5724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ja-JP" altLang="en-US" sz="2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ご家庭で気をつけていただきたいこと②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F187634-9681-42E1-BD0A-88B1EB9E8048}"/>
              </a:ext>
            </a:extLst>
          </p:cNvPr>
          <p:cNvSpPr txBox="1"/>
          <p:nvPr/>
        </p:nvSpPr>
        <p:spPr>
          <a:xfrm>
            <a:off x="327894" y="1493271"/>
            <a:ext cx="48013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0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□　端末の利用時間等のルールについて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6636E57-1DE6-4B2D-9FF8-ECDE45FE53E1}"/>
              </a:ext>
            </a:extLst>
          </p:cNvPr>
          <p:cNvSpPr txBox="1"/>
          <p:nvPr/>
        </p:nvSpPr>
        <p:spPr>
          <a:xfrm>
            <a:off x="465776" y="1893043"/>
            <a:ext cx="5619973" cy="11101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　ご家庭で過ごす時間全体の中で、ご家庭で用意</a:t>
            </a:r>
            <a:endParaRPr kumimoji="1" lang="en-US" altLang="ja-JP" sz="14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したデジタル機器も含めて、端末を、いつどのよう</a:t>
            </a:r>
            <a:endParaRPr kumimoji="1" lang="en-US" altLang="ja-JP" sz="14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に使うか、お子様と話し合うことが大切です。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247E4E1-F661-4C1F-90E1-6AC88C294D51}"/>
              </a:ext>
            </a:extLst>
          </p:cNvPr>
          <p:cNvSpPr txBox="1"/>
          <p:nvPr/>
        </p:nvSpPr>
        <p:spPr>
          <a:xfrm>
            <a:off x="652177" y="3131872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ja-JP" altLang="en-US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＜最低限、守っていただきたいこと＞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3684243-B19D-4059-9011-59F613A7A7E3}"/>
              </a:ext>
            </a:extLst>
          </p:cNvPr>
          <p:cNvSpPr txBox="1"/>
          <p:nvPr/>
        </p:nvSpPr>
        <p:spPr>
          <a:xfrm>
            <a:off x="573518" y="3542091"/>
            <a:ext cx="449353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4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・</a:t>
            </a: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少なくとも、</a:t>
            </a:r>
            <a:r>
              <a:rPr kumimoji="1" lang="ja-JP" altLang="en-US" sz="14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寝る１時間前からは、デジタル機器の</a:t>
            </a:r>
            <a:endParaRPr kumimoji="1" lang="en-US" altLang="ja-JP" sz="1400" b="1" u="sng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4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4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利用を控える</a:t>
            </a: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ようにします。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6B62483-E52A-4420-9B26-C909F56FC77B}"/>
              </a:ext>
            </a:extLst>
          </p:cNvPr>
          <p:cNvSpPr txBox="1"/>
          <p:nvPr/>
        </p:nvSpPr>
        <p:spPr>
          <a:xfrm>
            <a:off x="727956" y="4194172"/>
            <a:ext cx="5955476" cy="451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☞睡眠前に強い光を浴びると、入眠作用があるホルモン「メラトニン」の分泌が阻害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され</a:t>
            </a:r>
            <a:endParaRPr kumimoji="1" lang="en-US" altLang="ja-JP" sz="1050" dirty="0" smtClean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05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寝つきが</a:t>
            </a: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悪くなります。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1BBE537-53A8-4495-AE30-E88D52650C2A}"/>
              </a:ext>
            </a:extLst>
          </p:cNvPr>
          <p:cNvSpPr txBox="1"/>
          <p:nvPr/>
        </p:nvSpPr>
        <p:spPr>
          <a:xfrm>
            <a:off x="573518" y="4734145"/>
            <a:ext cx="53912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4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・</a:t>
            </a:r>
            <a:r>
              <a:rPr kumimoji="1" lang="ja-JP" altLang="en-US" sz="14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学校で配られた端末は、学習に関係ない目的では使いません。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6E7F395-D589-48E5-92D4-8E57AF583F6F}"/>
              </a:ext>
            </a:extLst>
          </p:cNvPr>
          <p:cNvSpPr txBox="1"/>
          <p:nvPr/>
        </p:nvSpPr>
        <p:spPr>
          <a:xfrm>
            <a:off x="473032" y="5282764"/>
            <a:ext cx="5955476" cy="1235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　健康面に気をつけて使う場合でも、デジタル機器を使う時間があまりに長くなると、人と人とのリアルな関わり合いや、自分の感覚や行為を通して理解する学習、地域社会での体験活動などの時間も、少なくなってしまいます。</a:t>
            </a:r>
          </a:p>
          <a:p>
            <a:pPr>
              <a:lnSpc>
                <a:spcPts val="15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　成長期のお子様のバランスの良い発達の観点からも、（使い方にもよるため、一概に何時間までなら</a:t>
            </a:r>
            <a:r>
              <a:rPr kumimoji="1" lang="en-US" altLang="ja-JP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OK</a:t>
            </a: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ということはいえませんが）、お子様がさまざまな経験や活動ができるよう、ご家庭でもデジタル機器全般の使い方について、この機会にお考えください。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7C533CBD-4772-42A4-B7E5-10B0776CAB91}"/>
              </a:ext>
            </a:extLst>
          </p:cNvPr>
          <p:cNvSpPr txBox="1"/>
          <p:nvPr/>
        </p:nvSpPr>
        <p:spPr>
          <a:xfrm>
            <a:off x="327894" y="6738066"/>
            <a:ext cx="37753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0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□　端末の安全な利用について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B0C2DC35-9C00-49F0-ACEE-32FE56179EAB}"/>
              </a:ext>
            </a:extLst>
          </p:cNvPr>
          <p:cNvSpPr txBox="1"/>
          <p:nvPr/>
        </p:nvSpPr>
        <p:spPr>
          <a:xfrm>
            <a:off x="465776" y="7104144"/>
            <a:ext cx="626053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　お子様のインターネット使用時や、スマートフォンを持たせる際には、</a:t>
            </a:r>
            <a:endParaRPr kumimoji="1" lang="en-US" altLang="ja-JP" sz="14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インターネット上の犯罪等の被害者や加害者にならないようにするなど、</a:t>
            </a:r>
            <a:endParaRPr kumimoji="1" lang="en-US" altLang="ja-JP" sz="14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適切な指導が必要です。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9429D105-3639-4103-A8D3-079E3AFB8F4F}"/>
              </a:ext>
            </a:extLst>
          </p:cNvPr>
          <p:cNvSpPr txBox="1"/>
          <p:nvPr/>
        </p:nvSpPr>
        <p:spPr>
          <a:xfrm>
            <a:off x="451262" y="8242111"/>
            <a:ext cx="5955476" cy="964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☞フィルタリングは、お子様にとって不適切な情報へのアクセスを遮断したり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、インターネット</a:t>
            </a:r>
            <a:endParaRPr kumimoji="1" lang="en-US" altLang="ja-JP" sz="1050" dirty="0" smtClean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05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でのトラブル</a:t>
            </a: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を防いだりするのに役立ちます。</a:t>
            </a:r>
          </a:p>
          <a:p>
            <a:pPr>
              <a:lnSpc>
                <a:spcPts val="1700"/>
              </a:lnSpc>
            </a:pPr>
            <a:r>
              <a:rPr kumimoji="1" lang="ja-JP" altLang="en-US" sz="105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ご家庭で用意するデジタル機器に、携帯電話会社などが提供するフィルタリングサービス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を</a:t>
            </a:r>
            <a:endParaRPr kumimoji="1" lang="en-US" altLang="ja-JP" sz="1050" dirty="0" smtClean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05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活用する</a:t>
            </a: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ことについてもご検討ください。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5C2E6F9-D674-4CB8-9145-2A02377EB6BF}"/>
              </a:ext>
            </a:extLst>
          </p:cNvPr>
          <p:cNvSpPr txBox="1"/>
          <p:nvPr/>
        </p:nvSpPr>
        <p:spPr>
          <a:xfrm>
            <a:off x="465776" y="9356863"/>
            <a:ext cx="5236011" cy="45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en-US" altLang="ja-JP" sz="10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※</a:t>
            </a:r>
            <a:r>
              <a:rPr kumimoji="1" lang="ja-JP" altLang="en-US" sz="10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端末の利用時間等のルール及び安全な利用については、保護者向けリーフレット</a:t>
            </a:r>
            <a:endParaRPr kumimoji="1" lang="en-US" altLang="ja-JP" sz="1000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0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 </a:t>
            </a:r>
            <a:r>
              <a:rPr kumimoji="1" lang="ja-JP" altLang="en-US" sz="10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「保護者が知っておきたい４つのポイント」もご参照ください。</a:t>
            </a:r>
          </a:p>
        </p:txBody>
      </p:sp>
      <p:pic>
        <p:nvPicPr>
          <p:cNvPr id="37" name="図 36">
            <a:extLst>
              <a:ext uri="{FF2B5EF4-FFF2-40B4-BE49-F238E27FC236}">
                <a16:creationId xmlns:a16="http://schemas.microsoft.com/office/drawing/2014/main" id="{173F149F-EF06-4DF3-BA05-CE1FC73108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8491" y="9348019"/>
            <a:ext cx="511013" cy="497774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BCA66345-464A-492B-AA3E-A53D04AE1DFC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6396" y="1858179"/>
            <a:ext cx="1832869" cy="125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114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1261</TotalTime>
  <Words>631</Words>
  <PresentationFormat>A4 210 x 297 mm</PresentationFormat>
  <Paragraphs>43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HGS教科書体</vt:lpstr>
      <vt:lpstr>UD デジタル 教科書体 N-R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2021-04-08T01:45:46Z</cp:lastPrinted>
  <dcterms:created xsi:type="dcterms:W3CDTF">2021-03-30T02:38:37Z</dcterms:created>
  <dcterms:modified xsi:type="dcterms:W3CDTF">2021-04-09T00:38:01Z</dcterms:modified>
</cp:coreProperties>
</file>